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6" r:id="rId2"/>
    <p:sldId id="308" r:id="rId3"/>
    <p:sldId id="297" r:id="rId4"/>
    <p:sldId id="298" r:id="rId5"/>
    <p:sldId id="299" r:id="rId6"/>
    <p:sldId id="304" r:id="rId7"/>
    <p:sldId id="309" r:id="rId8"/>
    <p:sldId id="307" r:id="rId9"/>
    <p:sldId id="305" r:id="rId10"/>
    <p:sldId id="306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2280A-011E-4F50-9E58-AA22C03B33B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6C4B-3CC6-4AE1-9BCB-CDC00FBC2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8044-BCC8-41B5-A400-FA40F2A9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935A6-EF45-42F2-8449-6844372D4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8890-82B8-4707-9EC5-0C3A183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AB94-3A5F-41F9-961D-4C260434C92A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8FA6-0141-4771-9CC1-F5542F81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333D-27B2-4E05-AD81-F9EDBE9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45CA-6322-4A86-884D-3B22F13D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5BFE7-F127-4A36-AB4B-7A1F54660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570D-BB5C-41E6-9BBE-E7CDF812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E09-D059-46C7-93BA-F5E8094E9856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D410A-CDB0-44C2-8037-2B863DCE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55FB-5976-4952-A8A2-D322741B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5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F0F5C-7CF0-458B-89E7-87A89CA89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59642-7F68-4D13-8C7E-64D2CD843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5338D-DD15-47B3-86C4-B2C5B93E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00F-3D19-46CA-900C-3EAE53993FFE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631A-2D0D-4256-891C-E51A4C9E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BC87C-BBE5-4418-A7C1-8A090A1F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39D2-6759-414B-8C5C-67F80F19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148A-4442-4371-91A2-29F2441D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047B1-8E77-4869-ADA1-B3289746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40D8-6796-4EAD-85DD-20A08BA4E1AC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CC16-DF9E-4D1E-A3A8-16AD48BE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77CDA-859E-44DF-ACA8-8FA5C4F0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0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9FE4-BD9D-4573-8355-12B551F8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8D5A2-C414-4BD5-80E4-9411B840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A4270-3128-4277-8BE1-5D37F33B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6BA1-4E9B-4199-BB96-A252A635F655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ED18-3D7D-435A-A0C3-28448B85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345A-1D97-4043-A3CC-EE575CA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320C-054C-4532-9E68-6712A220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7AA3-CC02-40CA-A6FF-13026651B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A5DA-5EBA-479F-8B95-3FCD3A125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A941-F623-42B0-8286-2FA54379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66CA-F7B1-47DE-AAE7-2C4D813D1051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D52F-8CFA-4283-8556-31CED15F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F411-9B90-4CCA-B4CD-DCCDE766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7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1038-8054-4963-9C90-D860B8A6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F6048-84BF-4C37-BF23-2607DDF4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C270A-A5A2-47AD-9A55-50357B1B6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DBA56-F45B-4F51-B2DE-AB31D96A5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A0E5A-A810-4F63-B840-D8A4A5EEA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994D1-5901-40DF-8150-819DE3B6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AAD9-DC3F-475C-85D2-B00566112591}" type="datetime1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AB841-3B76-4897-99DA-26DF0CF2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91A2B-EF94-4113-81B1-6BC77F26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896A-2208-4F8F-8608-583F8A18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6AB0A-B7A7-4707-9FFC-9B5887B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5906-35F1-4D02-ADAD-C7393420C5D2}" type="datetime1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13DE9-5024-47A9-81D8-5907E7F8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C4442-BEA5-475C-A5F3-0133E81B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DCA4-CF99-46A4-9F37-9D1AE8F6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5CA-6703-46CF-A48F-AC312B87BD2D}" type="datetime1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F8F69-2DF7-45A7-BD6D-E88A31B5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348B7-D8B2-49A1-B471-428065F8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CC12-C3A7-4AE5-B576-BAA7CFC4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1DDA-4103-4E52-904E-2B690604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1E54-94C9-4C3B-BA21-88A1CFFD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F1079-C28E-4148-B521-272E8009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8690-FA4C-423C-BBE7-1A529D5265DE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F16-0578-4ECB-8DA9-E6D1DA85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91D83-FE10-45FF-B0E3-8093369D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C4FD-9956-4480-B924-FC21FF37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8773F-6886-4072-BA81-9EDB5D843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654A-14AA-4976-B941-C6C81F1B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CB794-E577-4768-BE68-29FE64DB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CEE-45D7-49F5-935D-F43DA1F1CA34}" type="datetime1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48620-D16D-4721-9160-334E0C1B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60E83-1DA3-45E7-814B-E5843F9B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8BD9D-88F8-4803-8336-59DB6D83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F87BC-3D3F-42B7-92C2-03DCB80C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D16C0-6537-4D93-899B-1749FC4A6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4076-6D32-4594-99C9-91776B84C3A0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ADBF-F6C3-4EC6-9FCA-2DFBDC0F5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E685C-F660-4BBC-A74D-605346F54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2390-F849-436B-8736-CD0D1D0D9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5405-F17C-400D-9172-C418A4224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6 (Lab 5 – Atmospheric Soundings)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A7BE4-AFA7-4F0A-8EDC-3267ECCCA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TA: Hannah Daley</a:t>
            </a:r>
          </a:p>
          <a:p>
            <a:r>
              <a:rPr lang="en-US" dirty="0"/>
              <a:t>atmos.umd.edu/~</a:t>
            </a:r>
            <a:r>
              <a:rPr lang="en-US" dirty="0" err="1"/>
              <a:t>hmdaley</a:t>
            </a:r>
            <a:r>
              <a:rPr lang="en-US" dirty="0"/>
              <a:t>/AOSC201/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CA4BC-88F7-421A-8630-4B637765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8214"/>
            <a:ext cx="5933661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Tropopause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387919"/>
            <a:ext cx="5241838" cy="478904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Normally occurs between 100 mb and 250 mb </a:t>
            </a:r>
            <a:r>
              <a:rPr lang="en-US" sz="3200" b="1" dirty="0"/>
              <a:t>(highest of the three)</a:t>
            </a:r>
          </a:p>
          <a:p>
            <a:r>
              <a:rPr lang="en-US" sz="3200" dirty="0"/>
              <a:t>Air cannot rise above this inversion</a:t>
            </a:r>
          </a:p>
          <a:p>
            <a:r>
              <a:rPr lang="en-US" sz="3200" dirty="0"/>
              <a:t>Note that inversions are areas where temperature is constant or increases with height. The tropopause inversion tends to be when temperature is constant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65CD5-B78E-4A56-8A6B-5C3EE90B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5150"/>
          <a:stretch/>
        </p:blipFill>
        <p:spPr>
          <a:xfrm>
            <a:off x="5269765" y="1046922"/>
            <a:ext cx="6843743" cy="51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EDCF-E7E7-447C-825E-A02916CF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52413"/>
            <a:ext cx="5870712" cy="1791494"/>
          </a:xfrm>
        </p:spPr>
        <p:txBody>
          <a:bodyPr/>
          <a:lstStyle/>
          <a:p>
            <a:r>
              <a:rPr lang="en-US" b="1" dirty="0"/>
              <a:t>How to find temperature if air is lifted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D644-FFBD-46B0-AB24-2A4DE6C84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3" y="1539081"/>
            <a:ext cx="5628860" cy="4941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Follow the dry adiabatic line up or down to the new pressure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Example. If my initial condition is </a:t>
            </a:r>
          </a:p>
          <a:p>
            <a:pPr marL="0" indent="0">
              <a:buNone/>
            </a:pPr>
            <a:r>
              <a:rPr lang="en-US" sz="3200" dirty="0"/>
              <a:t>0 C at 700 mbar, and I want to know the temperature if the parcel is lifted to 600 mbar pressure.</a:t>
            </a:r>
          </a:p>
          <a:p>
            <a:pPr marL="0" indent="0">
              <a:buNone/>
            </a:pPr>
            <a:r>
              <a:rPr lang="en-US" sz="3200" dirty="0"/>
              <a:t>..-12C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Note: cooler if lifted, warmer if dropped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A71F3-FFD1-43FF-868C-EF324668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3C27D-8D6B-45D8-9EDB-0E9AF2C7D8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8493" r="10951" b="22397"/>
          <a:stretch/>
        </p:blipFill>
        <p:spPr>
          <a:xfrm>
            <a:off x="5870713" y="136525"/>
            <a:ext cx="6223425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8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41F4-E4DB-4F8F-BA89-5CF37385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21842"/>
            <a:ext cx="6208043" cy="3126566"/>
          </a:xfrm>
        </p:spPr>
        <p:txBody>
          <a:bodyPr>
            <a:normAutofit/>
          </a:bodyPr>
          <a:lstStyle/>
          <a:p>
            <a:r>
              <a:rPr lang="en-US" sz="4800" b="1" dirty="0"/>
              <a:t>Buoyancy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1163-6138-48A6-B84B-A52BF9D1B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1478"/>
            <a:ext cx="5420139" cy="478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Will it float? Its all about density!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Positive Buoyancy (rising up). If the ball was released under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Negative Buoyancy (sink). If a rock was tossed in the water.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Neutral Buoyancy (stationary). The ball floating on top of the water.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CBA5E-CEC0-4D40-BCF8-5AE937A5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Image result for floating">
            <a:extLst>
              <a:ext uri="{FF2B5EF4-FFF2-40B4-BE49-F238E27FC236}">
                <a16:creationId xmlns:a16="http://schemas.microsoft.com/office/drawing/2014/main" id="{46BA489B-BAB4-4BE6-95AF-62473550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36" y="2102573"/>
            <a:ext cx="6380439" cy="3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2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1C98-21ED-4F77-918B-E1D09EAD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379"/>
          </a:xfrm>
        </p:spPr>
        <p:txBody>
          <a:bodyPr>
            <a:normAutofit/>
          </a:bodyPr>
          <a:lstStyle/>
          <a:p>
            <a:r>
              <a:rPr lang="en-US" sz="4800" dirty="0"/>
              <a:t>Please spend the next five minutes reading the background information (</a:t>
            </a:r>
            <a:r>
              <a:rPr lang="en-US" sz="4800" dirty="0" err="1"/>
              <a:t>pg</a:t>
            </a:r>
            <a:r>
              <a:rPr lang="en-US" sz="4800" dirty="0"/>
              <a:t> 25 and 26)… underlining is encouraged as the background covers many of the answers.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ED850-C6EE-40C2-B754-7A192464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2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225"/>
            <a:ext cx="4784035" cy="6756775"/>
          </a:xfrm>
        </p:spPr>
        <p:txBody>
          <a:bodyPr>
            <a:normAutofit/>
          </a:bodyPr>
          <a:lstStyle/>
          <a:p>
            <a:r>
              <a:rPr lang="en-US" dirty="0"/>
              <a:t>Isobars: lines of constant pressure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Vertical lines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elevation increases, pressure decreases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Ground is approx. 1000mbar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3CA5C-731B-4563-AF2D-D6CA40FE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1846" r="11079" b="7167"/>
          <a:stretch/>
        </p:blipFill>
        <p:spPr>
          <a:xfrm>
            <a:off x="4678017" y="136525"/>
            <a:ext cx="7288696" cy="66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433387"/>
            <a:ext cx="4727713" cy="5991225"/>
          </a:xfrm>
        </p:spPr>
        <p:txBody>
          <a:bodyPr>
            <a:normAutofit/>
          </a:bodyPr>
          <a:lstStyle/>
          <a:p>
            <a:r>
              <a:rPr lang="en-US" dirty="0"/>
              <a:t>Isotherms: lines of constant temperature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right leading diagonal lines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022EA-00C5-4817-A168-A06338A5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196" r="9851" b="4982"/>
          <a:stretch/>
        </p:blipFill>
        <p:spPr>
          <a:xfrm>
            <a:off x="5271052" y="136525"/>
            <a:ext cx="6679096" cy="64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6525"/>
            <a:ext cx="4923182" cy="6330536"/>
          </a:xfrm>
        </p:spPr>
        <p:txBody>
          <a:bodyPr/>
          <a:lstStyle/>
          <a:p>
            <a:r>
              <a:rPr lang="en-US" dirty="0"/>
              <a:t>Dry adiabats can tell us how a parcel will be heated or cooled when lifted (change in pressure).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Curved, left ward diagonal lines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9E739-DA57-4F07-B164-77F7230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t="1379" r="12436" b="4778"/>
          <a:stretch/>
        </p:blipFill>
        <p:spPr>
          <a:xfrm>
            <a:off x="5072269" y="136525"/>
            <a:ext cx="7076661" cy="66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55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Moisture/ Dry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773" r="14602" b="3372"/>
          <a:stretch/>
        </p:blipFill>
        <p:spPr>
          <a:xfrm>
            <a:off x="5772876" y="365125"/>
            <a:ext cx="6278097" cy="613797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A0ADB6-C6E0-4239-ABA3-6A8C9634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27" y="1160052"/>
            <a:ext cx="5754806" cy="5332823"/>
          </a:xfrm>
        </p:spPr>
        <p:txBody>
          <a:bodyPr>
            <a:normAutofit/>
          </a:bodyPr>
          <a:lstStyle/>
          <a:p>
            <a:r>
              <a:rPr lang="en-US" sz="3200" dirty="0"/>
              <a:t>Dew point is the temperature at which water will condense.</a:t>
            </a:r>
          </a:p>
          <a:p>
            <a:r>
              <a:rPr lang="en-US" sz="3200" dirty="0"/>
              <a:t>Thus when the Temperature equals the Dew Point condensation occurs</a:t>
            </a:r>
          </a:p>
          <a:p>
            <a:r>
              <a:rPr lang="en-US" sz="3200" dirty="0"/>
              <a:t>The closer Temperature is to the dew point the more moisture there is in the atmosphere.</a:t>
            </a:r>
          </a:p>
          <a:p>
            <a:r>
              <a:rPr lang="en-US" sz="3200" dirty="0"/>
              <a:t>Similarly, the further they are apart the drier the atmosphere is.</a:t>
            </a:r>
          </a:p>
        </p:txBody>
      </p:sp>
    </p:spTree>
    <p:extLst>
      <p:ext uri="{BB962C8B-B14F-4D97-AF65-F5344CB8AC3E}">
        <p14:creationId xmlns:p14="http://schemas.microsoft.com/office/powerpoint/2010/main" val="317672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1BA2-D799-4AB6-B86A-EBBEFD5F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87617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Atmospheric</a:t>
            </a:r>
            <a:r>
              <a:rPr lang="en-US" b="1" dirty="0"/>
              <a:t> </a:t>
            </a:r>
            <a:r>
              <a:rPr lang="en-US" sz="5300" b="1" dirty="0"/>
              <a:t>Stability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40CE-7571-4A45-951D-164BE68C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7" y="1701258"/>
            <a:ext cx="648259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atmosphere is considered “stable” when there is minimal vertical motion</a:t>
            </a:r>
          </a:p>
          <a:p>
            <a:r>
              <a:rPr lang="en-US" sz="3200" dirty="0"/>
              <a:t>Large lapse rates limit vertical motion by capping it. </a:t>
            </a:r>
          </a:p>
          <a:p>
            <a:r>
              <a:rPr lang="en-US" sz="3200" b="1" dirty="0"/>
              <a:t>The atmosphere is most stable where there is the strongest (steepest) temperature inversion.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FD34-40CA-4350-BAF5-8442F302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7</a:t>
            </a:fld>
            <a:endParaRPr lang="en-US"/>
          </a:p>
        </p:txBody>
      </p:sp>
      <p:pic>
        <p:nvPicPr>
          <p:cNvPr id="1032" name="Picture 8" descr="Image result for atmospheric stability">
            <a:extLst>
              <a:ext uri="{FF2B5EF4-FFF2-40B4-BE49-F238E27FC236}">
                <a16:creationId xmlns:a16="http://schemas.microsoft.com/office/drawing/2014/main" id="{94ACA5B1-1754-461F-A051-D8B6634B3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97" b="52666"/>
          <a:stretch/>
        </p:blipFill>
        <p:spPr bwMode="auto">
          <a:xfrm>
            <a:off x="7194726" y="2901880"/>
            <a:ext cx="4567539" cy="29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tmospheric stability">
            <a:extLst>
              <a:ext uri="{FF2B5EF4-FFF2-40B4-BE49-F238E27FC236}">
                <a16:creationId xmlns:a16="http://schemas.microsoft.com/office/drawing/2014/main" id="{84D6F5E7-F442-45CD-A138-C385F29A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0" t="82645"/>
          <a:stretch/>
        </p:blipFill>
        <p:spPr bwMode="auto">
          <a:xfrm>
            <a:off x="8224617" y="1590260"/>
            <a:ext cx="3537648" cy="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9826" cy="1497496"/>
          </a:xfrm>
        </p:spPr>
        <p:txBody>
          <a:bodyPr>
            <a:normAutofit/>
          </a:bodyPr>
          <a:lstStyle/>
          <a:p>
            <a:r>
              <a:rPr lang="en-US" sz="4800" b="1" dirty="0"/>
              <a:t>Radiation</a:t>
            </a:r>
            <a:r>
              <a:rPr lang="en-US" b="1" dirty="0"/>
              <a:t>/</a:t>
            </a:r>
            <a:r>
              <a:rPr lang="en-US" sz="4800" b="1" dirty="0"/>
              <a:t>Nocturnal</a:t>
            </a:r>
            <a:r>
              <a:rPr lang="en-US" b="1" dirty="0"/>
              <a:t> </a:t>
            </a:r>
            <a:r>
              <a:rPr lang="en-US" sz="4800" b="1" dirty="0"/>
              <a:t>Inversion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497496"/>
            <a:ext cx="5228585" cy="4679467"/>
          </a:xfrm>
        </p:spPr>
        <p:txBody>
          <a:bodyPr>
            <a:normAutofit/>
          </a:bodyPr>
          <a:lstStyle/>
          <a:p>
            <a:r>
              <a:rPr lang="en-US" sz="3200" dirty="0"/>
              <a:t>Occurs overnight</a:t>
            </a:r>
          </a:p>
          <a:p>
            <a:r>
              <a:rPr lang="en-US" sz="3200" dirty="0"/>
              <a:t>Surface is cooling and emitting heat energy (infrared), making the surface layer cooler than the air above.</a:t>
            </a:r>
          </a:p>
          <a:p>
            <a:r>
              <a:rPr lang="en-US" sz="3200" b="1" dirty="0"/>
              <a:t>Closest to Surface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Image result for soundings radiation inversion">
            <a:extLst>
              <a:ext uri="{FF2B5EF4-FFF2-40B4-BE49-F238E27FC236}">
                <a16:creationId xmlns:a16="http://schemas.microsoft.com/office/drawing/2014/main" id="{47AD7333-7292-4470-B7B8-8AACF737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65" y="432200"/>
            <a:ext cx="6291469" cy="65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24774"/>
            <a:ext cx="5499652" cy="1744542"/>
          </a:xfrm>
        </p:spPr>
        <p:txBody>
          <a:bodyPr>
            <a:noAutofit/>
          </a:bodyPr>
          <a:lstStyle/>
          <a:p>
            <a:r>
              <a:rPr lang="en-US" sz="4800" b="1" dirty="0"/>
              <a:t>Capping Inversion/Subsidence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91" y="1812390"/>
            <a:ext cx="486490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Occurs in the troposphere if there is sinking air</a:t>
            </a:r>
          </a:p>
          <a:p>
            <a:r>
              <a:rPr lang="en-US" sz="3200" dirty="0"/>
              <a:t>Air cannot rise above this inversion</a:t>
            </a:r>
          </a:p>
          <a:p>
            <a:r>
              <a:rPr lang="en-US" sz="3200" b="1" dirty="0"/>
              <a:t>Second of the three inversions you are looking for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B1984-D8C2-4972-BC13-BC1828B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2390-F849-436B-8736-CD0D1D0D9002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Image result for soundings capping inversion">
            <a:extLst>
              <a:ext uri="{FF2B5EF4-FFF2-40B4-BE49-F238E27FC236}">
                <a16:creationId xmlns:a16="http://schemas.microsoft.com/office/drawing/2014/main" id="{A3776178-3034-4906-9092-32ED6230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89" y="636104"/>
            <a:ext cx="6975910" cy="57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7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405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Week 6 (Lab 5 – Atmospheric Soundings) </vt:lpstr>
      <vt:lpstr>Please spend the next five minutes reading the background information (pg 25 and 26)… underlining is encouraged as the background covers many of the answers. </vt:lpstr>
      <vt:lpstr>Isobars: lines of constant pressure  Vertical lines  As elevation increases, pressure decreases   Ground is approx. 1000mbar</vt:lpstr>
      <vt:lpstr>Isotherms: lines of constant temperature  right leading diagonal lines </vt:lpstr>
      <vt:lpstr>Dry adiabats can tell us how a parcel will be heated or cooled when lifted (change in pressure).   Curved, left ward diagonal lines</vt:lpstr>
      <vt:lpstr>Moisture/ Dry</vt:lpstr>
      <vt:lpstr>Atmospheric Stability</vt:lpstr>
      <vt:lpstr>Radiation/Nocturnal Inversion</vt:lpstr>
      <vt:lpstr>Capping Inversion/Subsidence</vt:lpstr>
      <vt:lpstr>Tropopause inversion</vt:lpstr>
      <vt:lpstr>How to find temperature if air is lifted</vt:lpstr>
      <vt:lpstr>Buoyancy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6 (Lab 5 – Temperature)</dc:title>
  <dc:creator>Lindsey Rodio</dc:creator>
  <cp:lastModifiedBy>Hannah Marie Daley</cp:lastModifiedBy>
  <cp:revision>15</cp:revision>
  <dcterms:created xsi:type="dcterms:W3CDTF">2018-10-08T14:23:47Z</dcterms:created>
  <dcterms:modified xsi:type="dcterms:W3CDTF">2018-10-08T19:49:28Z</dcterms:modified>
</cp:coreProperties>
</file>